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9"/>
  </p:notesMasterIdLst>
  <p:handoutMasterIdLst>
    <p:handoutMasterId r:id="rId40"/>
  </p:handoutMasterIdLst>
  <p:sldIdLst>
    <p:sldId id="372" r:id="rId2"/>
    <p:sldId id="603" r:id="rId3"/>
    <p:sldId id="553" r:id="rId4"/>
    <p:sldId id="607" r:id="rId5"/>
    <p:sldId id="554" r:id="rId6"/>
    <p:sldId id="578" r:id="rId7"/>
    <p:sldId id="580" r:id="rId8"/>
    <p:sldId id="604" r:id="rId9"/>
    <p:sldId id="579" r:id="rId10"/>
    <p:sldId id="582" r:id="rId11"/>
    <p:sldId id="571" r:id="rId12"/>
    <p:sldId id="572" r:id="rId13"/>
    <p:sldId id="583" r:id="rId14"/>
    <p:sldId id="585" r:id="rId15"/>
    <p:sldId id="573" r:id="rId16"/>
    <p:sldId id="574" r:id="rId17"/>
    <p:sldId id="575" r:id="rId18"/>
    <p:sldId id="586" r:id="rId19"/>
    <p:sldId id="576" r:id="rId20"/>
    <p:sldId id="587" r:id="rId21"/>
    <p:sldId id="605" r:id="rId22"/>
    <p:sldId id="589" r:id="rId23"/>
    <p:sldId id="590" r:id="rId24"/>
    <p:sldId id="591" r:id="rId25"/>
    <p:sldId id="592" r:id="rId26"/>
    <p:sldId id="602" r:id="rId27"/>
    <p:sldId id="608" r:id="rId28"/>
    <p:sldId id="593" r:id="rId29"/>
    <p:sldId id="594" r:id="rId30"/>
    <p:sldId id="595" r:id="rId31"/>
    <p:sldId id="596" r:id="rId32"/>
    <p:sldId id="597" r:id="rId33"/>
    <p:sldId id="598" r:id="rId34"/>
    <p:sldId id="606" r:id="rId35"/>
    <p:sldId id="600" r:id="rId36"/>
    <p:sldId id="601" r:id="rId37"/>
    <p:sldId id="609" r:id="rId38"/>
  </p:sldIdLst>
  <p:sldSz cx="9144000" cy="6858000" type="screen4x3"/>
  <p:notesSz cx="6858000" cy="9144000"/>
  <p:custDataLst>
    <p:tags r:id="rId4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00FF00"/>
    <a:srgbClr val="333333"/>
    <a:srgbClr val="C3FEC4"/>
    <a:srgbClr val="83C1F9"/>
    <a:srgbClr val="A1C9ED"/>
    <a:srgbClr val="5F5F5F"/>
    <a:srgbClr val="99FF99"/>
    <a:srgbClr val="FF99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5" autoAdjust="0"/>
    <p:restoredTop sz="83590" autoAdjust="0"/>
  </p:normalViewPr>
  <p:slideViewPr>
    <p:cSldViewPr>
      <p:cViewPr>
        <p:scale>
          <a:sx n="75" d="100"/>
          <a:sy n="75" d="100"/>
        </p:scale>
        <p:origin x="-2694" y="-5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92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896EB-F332-4264-9928-698252C9B9D2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53584CAE-DB94-4B02-98A7-69E93AC37A31}">
      <dgm:prSet phldrT="[文本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altLang="zh-CN" sz="1800" b="1" dirty="0" smtClean="0">
              <a:solidFill>
                <a:srgbClr val="000000"/>
              </a:solidFill>
              <a:latin typeface="Times New Roman"/>
              <a:cs typeface="Times New Roman"/>
            </a:rPr>
            <a:t>Somatic mutation calling</a:t>
          </a:r>
          <a:endParaRPr lang="zh-CN" altLang="en-US" sz="1800" b="1" dirty="0">
            <a:solidFill>
              <a:srgbClr val="000000"/>
            </a:solidFill>
            <a:latin typeface="Times New Roman"/>
            <a:cs typeface="Times New Roman"/>
          </a:endParaRPr>
        </a:p>
      </dgm:t>
    </dgm:pt>
    <dgm:pt modelId="{A62989B2-88EF-44B9-A28D-FC4DB08B4062}" type="parTrans" cxnId="{2A8A1480-C2AE-4DBF-8EBB-006D94671424}">
      <dgm:prSet/>
      <dgm:spPr/>
      <dgm:t>
        <a:bodyPr/>
        <a:lstStyle/>
        <a:p>
          <a:endParaRPr lang="zh-CN" altLang="en-US" sz="2400" b="1">
            <a:solidFill>
              <a:srgbClr val="000000"/>
            </a:solidFill>
            <a:latin typeface="Times New Roman"/>
            <a:cs typeface="Times New Roman"/>
          </a:endParaRPr>
        </a:p>
      </dgm:t>
    </dgm:pt>
    <dgm:pt modelId="{7B8894E4-230A-4397-9234-2C254011CC5F}" type="sibTrans" cxnId="{2A8A1480-C2AE-4DBF-8EBB-006D94671424}">
      <dgm:prSet/>
      <dgm:spPr/>
      <dgm:t>
        <a:bodyPr/>
        <a:lstStyle/>
        <a:p>
          <a:endParaRPr lang="zh-CN" altLang="en-US" sz="2400" b="1">
            <a:solidFill>
              <a:srgbClr val="000000"/>
            </a:solidFill>
            <a:latin typeface="Times New Roman"/>
            <a:cs typeface="Times New Roman"/>
          </a:endParaRPr>
        </a:p>
      </dgm:t>
    </dgm:pt>
    <dgm:pt modelId="{D8C6B61E-B89A-4A04-95E9-634EFE05AAA6}">
      <dgm:prSet phldrT="[文本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altLang="zh-CN" sz="1800" b="1" dirty="0" smtClean="0">
              <a:solidFill>
                <a:schemeClr val="tx1"/>
              </a:solidFill>
              <a:latin typeface="Times New Roman"/>
              <a:cs typeface="Times New Roman"/>
            </a:rPr>
            <a:t>Population analysis </a:t>
          </a:r>
          <a:endParaRPr lang="zh-CN" altLang="en-US" sz="1800" b="1" dirty="0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49545AAC-7C6E-4661-9098-3E6063CEB573}" type="parTrans" cxnId="{523A6B0E-09EF-4485-B2C7-5434801DABD5}">
      <dgm:prSet/>
      <dgm:spPr/>
      <dgm:t>
        <a:bodyPr/>
        <a:lstStyle/>
        <a:p>
          <a:endParaRPr lang="zh-CN" altLang="en-US" sz="2400" b="1">
            <a:solidFill>
              <a:srgbClr val="000000"/>
            </a:solidFill>
            <a:latin typeface="Times New Roman"/>
            <a:cs typeface="Times New Roman"/>
          </a:endParaRPr>
        </a:p>
      </dgm:t>
    </dgm:pt>
    <dgm:pt modelId="{B8B69D4A-ABDE-47F3-9024-122D4571FDBD}" type="sibTrans" cxnId="{523A6B0E-09EF-4485-B2C7-5434801DABD5}">
      <dgm:prSet/>
      <dgm:spPr/>
      <dgm:t>
        <a:bodyPr/>
        <a:lstStyle/>
        <a:p>
          <a:endParaRPr lang="zh-CN" altLang="en-US" sz="2400" b="1">
            <a:solidFill>
              <a:srgbClr val="000000"/>
            </a:solidFill>
            <a:latin typeface="Times New Roman"/>
            <a:cs typeface="Times New Roman"/>
          </a:endParaRPr>
        </a:p>
      </dgm:t>
    </dgm:pt>
    <dgm:pt modelId="{DDE4E25A-66BC-4D9A-B608-AD2F545FA58C}">
      <dgm:prSet phldrT="[文本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altLang="zh-CN" sz="1800" b="1" dirty="0" smtClean="0">
              <a:solidFill>
                <a:schemeClr val="tx1"/>
              </a:solidFill>
              <a:latin typeface="Times New Roman"/>
              <a:cs typeface="Times New Roman"/>
            </a:rPr>
            <a:t>Progression inferring (key genes) </a:t>
          </a:r>
          <a:endParaRPr lang="zh-CN" altLang="en-US" sz="1800" b="1" dirty="0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D6523A91-464C-457F-B66F-EDFB56D767E9}" type="parTrans" cxnId="{140EA387-56C4-43B3-A22A-336BA1DA68A4}">
      <dgm:prSet/>
      <dgm:spPr/>
      <dgm:t>
        <a:bodyPr/>
        <a:lstStyle/>
        <a:p>
          <a:endParaRPr lang="zh-CN" altLang="en-US" sz="2400" b="1">
            <a:solidFill>
              <a:srgbClr val="000000"/>
            </a:solidFill>
            <a:latin typeface="Times New Roman"/>
            <a:cs typeface="Times New Roman"/>
          </a:endParaRPr>
        </a:p>
      </dgm:t>
    </dgm:pt>
    <dgm:pt modelId="{2DFF7AC5-E5B2-4AFA-905A-530DBB2437A7}" type="sibTrans" cxnId="{140EA387-56C4-43B3-A22A-336BA1DA68A4}">
      <dgm:prSet/>
      <dgm:spPr/>
      <dgm:t>
        <a:bodyPr/>
        <a:lstStyle/>
        <a:p>
          <a:endParaRPr lang="zh-CN" altLang="en-US" sz="2400" b="1">
            <a:solidFill>
              <a:srgbClr val="000000"/>
            </a:solidFill>
            <a:latin typeface="Times New Roman"/>
            <a:cs typeface="Times New Roman"/>
          </a:endParaRPr>
        </a:p>
      </dgm:t>
    </dgm:pt>
    <dgm:pt modelId="{0EDC3CAF-BD9E-9048-AF5D-651F33781E1E}" type="pres">
      <dgm:prSet presAssocID="{875896EB-F332-4264-9928-698252C9B9D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E44FD9-E34E-D545-B970-0A94EB28A4F8}" type="pres">
      <dgm:prSet presAssocID="{53584CAE-DB94-4B02-98A7-69E93AC37A31}" presName="parTxOnly" presStyleLbl="node1" presStyleIdx="0" presStyleCnt="3" custScaleX="146612" custScaleY="1596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02A3D-7B14-0843-AB59-F33A88E75986}" type="pres">
      <dgm:prSet presAssocID="{7B8894E4-230A-4397-9234-2C254011CC5F}" presName="parTxOnlySpace" presStyleCnt="0"/>
      <dgm:spPr/>
      <dgm:t>
        <a:bodyPr/>
        <a:lstStyle/>
        <a:p>
          <a:endParaRPr lang="en-US"/>
        </a:p>
      </dgm:t>
    </dgm:pt>
    <dgm:pt modelId="{7BBCD9FB-B51A-3047-9196-F59E8F55AD33}" type="pres">
      <dgm:prSet presAssocID="{D8C6B61E-B89A-4A04-95E9-634EFE05AAA6}" presName="parTxOnly" presStyleLbl="node1" presStyleIdx="1" presStyleCnt="3" custScaleX="140681" custScaleY="1596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C78B0F-B7EC-774F-989D-00DEF7C9A7A8}" type="pres">
      <dgm:prSet presAssocID="{B8B69D4A-ABDE-47F3-9024-122D4571FDBD}" presName="parTxOnlySpace" presStyleCnt="0"/>
      <dgm:spPr/>
      <dgm:t>
        <a:bodyPr/>
        <a:lstStyle/>
        <a:p>
          <a:endParaRPr lang="en-US"/>
        </a:p>
      </dgm:t>
    </dgm:pt>
    <dgm:pt modelId="{25C0473E-A34D-7C4B-AB76-E33200A5EAAD}" type="pres">
      <dgm:prSet presAssocID="{DDE4E25A-66BC-4D9A-B608-AD2F545FA58C}" presName="parTxOnly" presStyleLbl="node1" presStyleIdx="2" presStyleCnt="3" custScaleX="149990" custScaleY="1596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0EA387-56C4-43B3-A22A-336BA1DA68A4}" srcId="{875896EB-F332-4264-9928-698252C9B9D2}" destId="{DDE4E25A-66BC-4D9A-B608-AD2F545FA58C}" srcOrd="2" destOrd="0" parTransId="{D6523A91-464C-457F-B66F-EDFB56D767E9}" sibTransId="{2DFF7AC5-E5B2-4AFA-905A-530DBB2437A7}"/>
    <dgm:cxn modelId="{7E595C94-49AB-46AA-9E67-C879BAC6BF6D}" type="presOf" srcId="{53584CAE-DB94-4B02-98A7-69E93AC37A31}" destId="{0DE44FD9-E34E-D545-B970-0A94EB28A4F8}" srcOrd="0" destOrd="0" presId="urn:microsoft.com/office/officeart/2005/8/layout/chevron1"/>
    <dgm:cxn modelId="{2A8A1480-C2AE-4DBF-8EBB-006D94671424}" srcId="{875896EB-F332-4264-9928-698252C9B9D2}" destId="{53584CAE-DB94-4B02-98A7-69E93AC37A31}" srcOrd="0" destOrd="0" parTransId="{A62989B2-88EF-44B9-A28D-FC4DB08B4062}" sibTransId="{7B8894E4-230A-4397-9234-2C254011CC5F}"/>
    <dgm:cxn modelId="{523A6B0E-09EF-4485-B2C7-5434801DABD5}" srcId="{875896EB-F332-4264-9928-698252C9B9D2}" destId="{D8C6B61E-B89A-4A04-95E9-634EFE05AAA6}" srcOrd="1" destOrd="0" parTransId="{49545AAC-7C6E-4661-9098-3E6063CEB573}" sibTransId="{B8B69D4A-ABDE-47F3-9024-122D4571FDBD}"/>
    <dgm:cxn modelId="{52F40C21-9B90-4F42-954C-F35208BA7630}" type="presOf" srcId="{875896EB-F332-4264-9928-698252C9B9D2}" destId="{0EDC3CAF-BD9E-9048-AF5D-651F33781E1E}" srcOrd="0" destOrd="0" presId="urn:microsoft.com/office/officeart/2005/8/layout/chevron1"/>
    <dgm:cxn modelId="{C4BCA0D4-1FF9-4F1E-BDF2-6FAAF2C0FCAF}" type="presOf" srcId="{DDE4E25A-66BC-4D9A-B608-AD2F545FA58C}" destId="{25C0473E-A34D-7C4B-AB76-E33200A5EAAD}" srcOrd="0" destOrd="0" presId="urn:microsoft.com/office/officeart/2005/8/layout/chevron1"/>
    <dgm:cxn modelId="{3B1CD8C0-695E-48C7-B886-E28BF8009059}" type="presOf" srcId="{D8C6B61E-B89A-4A04-95E9-634EFE05AAA6}" destId="{7BBCD9FB-B51A-3047-9196-F59E8F55AD33}" srcOrd="0" destOrd="0" presId="urn:microsoft.com/office/officeart/2005/8/layout/chevron1"/>
    <dgm:cxn modelId="{B3539658-D45D-406C-80F8-563FFD0714D9}" type="presParOf" srcId="{0EDC3CAF-BD9E-9048-AF5D-651F33781E1E}" destId="{0DE44FD9-E34E-D545-B970-0A94EB28A4F8}" srcOrd="0" destOrd="0" presId="urn:microsoft.com/office/officeart/2005/8/layout/chevron1"/>
    <dgm:cxn modelId="{A82B7089-1CE9-4743-B975-ED2E83E1D388}" type="presParOf" srcId="{0EDC3CAF-BD9E-9048-AF5D-651F33781E1E}" destId="{6DD02A3D-7B14-0843-AB59-F33A88E75986}" srcOrd="1" destOrd="0" presId="urn:microsoft.com/office/officeart/2005/8/layout/chevron1"/>
    <dgm:cxn modelId="{B0B1FDAA-5722-4FF6-9BD0-88DB80CD1E37}" type="presParOf" srcId="{0EDC3CAF-BD9E-9048-AF5D-651F33781E1E}" destId="{7BBCD9FB-B51A-3047-9196-F59E8F55AD33}" srcOrd="2" destOrd="0" presId="urn:microsoft.com/office/officeart/2005/8/layout/chevron1"/>
    <dgm:cxn modelId="{F14981CA-FC90-4773-B0DD-F2F4E8BA16EB}" type="presParOf" srcId="{0EDC3CAF-BD9E-9048-AF5D-651F33781E1E}" destId="{0AC78B0F-B7EC-774F-989D-00DEF7C9A7A8}" srcOrd="3" destOrd="0" presId="urn:microsoft.com/office/officeart/2005/8/layout/chevron1"/>
    <dgm:cxn modelId="{F973986F-D8E9-4113-BAC2-6C534D3AAC9F}" type="presParOf" srcId="{0EDC3CAF-BD9E-9048-AF5D-651F33781E1E}" destId="{25C0473E-A34D-7C4B-AB76-E33200A5EA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44CAD23-2647-4643-9D17-4CEA67DF68B2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279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4A752DF-CF8A-4936-BCE1-219DC5C916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74222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0467F3C-92BB-4815-B630-00EBECD6A49A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2A28191-26D0-4064-A659-7853AA5F23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132775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A28191-26D0-4064-A659-7853AA5F23ED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A28191-26D0-4064-A659-7853AA5F23ED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When inferring the population structure, We filtered the polymorphism sites in human (dbSNP, YHSNP, KSNP) and mutated sites which also appeared mutated in normal cells;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Here we defined somatic mutations as follows: a site has coincident homozygous allele type in normal cells but different allele type appeared in cancer cells.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When identifying the somatic mutations, we removed the extremely rare mutated sites with a frequency of 1/n</a:t>
            </a:r>
            <a:r>
              <a:rPr lang="zh-CN" altLang="en-US" smtClean="0"/>
              <a:t>，</a:t>
            </a:r>
            <a:r>
              <a:rPr lang="en-US" altLang="zh-CN" smtClean="0"/>
              <a:t>which may due to the amplification, capture and sequencing error and these sites have little to do with tumor progression. </a:t>
            </a: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B18F97B-FA30-4F6D-A4CE-FE1F1CABAC57}" type="slidenum">
              <a:rPr lang="zh-CN" altLang="en-US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42975">
              <a:spcBef>
                <a:spcPct val="0"/>
              </a:spcBef>
            </a:pPr>
            <a:r>
              <a:rPr lang="en-US" altLang="zh-CN" smtClean="0"/>
              <a:t>To identify key genes underlying ET monoclonal initiation and progression, We determined which of these 71 genes were likely to contain protein-damaging mutations or had been identiﬁed previously as associated with cancer. Using SIFT ( Kumar et al., 2009 ), we</a:t>
            </a:r>
          </a:p>
          <a:p>
            <a:pPr defTabSz="942975">
              <a:spcBef>
                <a:spcPct val="0"/>
              </a:spcBef>
            </a:pPr>
            <a:r>
              <a:rPr lang="en-US" altLang="zh-CN" smtClean="0"/>
              <a:t>found that 15 genes were likely to contain protein-damaging mutations (including protein truncation). We also found that three</a:t>
            </a:r>
          </a:p>
          <a:p>
            <a:pPr defTabSz="942975">
              <a:spcBef>
                <a:spcPct val="0"/>
              </a:spcBef>
            </a:pPr>
            <a:r>
              <a:rPr lang="en-US" altLang="zh-CN" smtClean="0"/>
              <a:t>additional genes of the 71 ( MLL3, NTRK1 , and PDE4DIP) were present in the COSMIC Cancer Gene Census database.</a:t>
            </a:r>
            <a:endParaRPr lang="zh-CN" altLang="zh-CN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640F04D-CD42-4A68-BFE7-E979B8266379}" type="slidenum">
              <a:rPr lang="zh-CN" altLang="en-US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42975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B31469-B8F1-4671-8987-AE07E2A8AB8D}" type="slidenum">
              <a:rPr lang="zh-CN" altLang="en-US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We validated our observation on the mass spectrum signal from the cancer tissue</a:t>
            </a: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2605380-53B3-48B9-90BE-A709C8310ED6}" type="slidenum">
              <a:rPr lang="zh-CN" altLang="en-US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42975">
              <a:spcBef>
                <a:spcPct val="0"/>
              </a:spcBef>
            </a:pPr>
            <a:r>
              <a:rPr lang="en-US" altLang="zh-CN" smtClean="0"/>
              <a:t>Next, we surveyed identified commonly mutant genes in a cohort of 100 BTCC patients exome sequencing study (Gui et al 2011).</a:t>
            </a:r>
          </a:p>
          <a:p>
            <a:pPr defTabSz="942975">
              <a:spcBef>
                <a:spcPct val="0"/>
              </a:spcBef>
            </a:pPr>
            <a:r>
              <a:rPr lang="en-US" altLang="zh-CN" smtClean="0"/>
              <a:t>Strikingly, in concordance with our above inferences from clone structure analysis, we additionally found clone-specific genes that are high-potential driver genes unique to both clones A and B, which could further increase their growth advantage over other tumour cells (Clone C). In Clone A, </a:t>
            </a:r>
            <a:r>
              <a:rPr lang="en-US" altLang="zh-CN" i="1" smtClean="0"/>
              <a:t>ATM </a:t>
            </a:r>
            <a:r>
              <a:rPr lang="en-US" altLang="zh-CN" smtClean="0"/>
              <a:t>is specifically mutated and found recurring in 5 other TCC patients. It is a known tumour suppressor that plays a key role as a cell cycle checkpoint kinase in response to DNA damage and is a regulator of a wide variety of downstream proteins(Rotman and Shiloh 1998; Branzei and Foiani 2008). Defects in this gene could increase mutation rate and genome instability and facilitate tumour progression. Clone-B-specific mutated genes </a:t>
            </a:r>
            <a:r>
              <a:rPr lang="en-US" altLang="zh-CN" i="1" smtClean="0"/>
              <a:t>COL6A3</a:t>
            </a:r>
            <a:r>
              <a:rPr lang="en-US" altLang="zh-CN" smtClean="0"/>
              <a:t> and </a:t>
            </a:r>
            <a:r>
              <a:rPr lang="en-US" altLang="zh-CN" i="1" smtClean="0"/>
              <a:t>KIAA1958</a:t>
            </a:r>
            <a:r>
              <a:rPr lang="en-US" altLang="zh-CN" smtClean="0"/>
              <a:t> both recurred in 4 additional patients. </a:t>
            </a:r>
            <a:r>
              <a:rPr lang="en-US" altLang="zh-CN" i="1" smtClean="0"/>
              <a:t>COL6A3</a:t>
            </a:r>
            <a:r>
              <a:rPr lang="en-US" altLang="zh-CN" smtClean="0"/>
              <a:t> is reported to have significant changes in expression level in tumour tissue(Smith, Culhane et al. 2009) and is a subunit of collagen IV, a cancer biomarker(Ohlund, Lundin et al. 2009). The role of </a:t>
            </a:r>
            <a:r>
              <a:rPr lang="en-US" altLang="zh-CN" i="1" smtClean="0"/>
              <a:t>KIAA1958 </a:t>
            </a:r>
            <a:r>
              <a:rPr lang="en-US" altLang="zh-CN" smtClean="0"/>
              <a:t>remains uncharacterized. These clone-specific cancer-associated genes could contribute to additional growth advantage and/or survival of respective cell lineages, which supports the above inferences on constant positive selection pressure and faster expansion rate of Clone A and B. The observation also indicates that new driver genes and phenotypic characteristics continue to be gained during the tumour progression, which again underscores the nature of MI-TCC: life-threatening with high metastatic potential.</a:t>
            </a:r>
            <a:endParaRPr lang="zh-CN" altLang="zh-CN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3D28222-6E66-4C3B-963D-E2960697E6AF}" type="slidenum">
              <a:rPr lang="zh-CN" altLang="en-US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7775" y="73025"/>
            <a:ext cx="1366838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35700"/>
            <a:ext cx="20510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45107-2532-4237-A99A-039365AA500C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xmlns="" val="226227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C78B7-2380-4C26-B70C-4DC7E6F250A8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53707-1E2A-43BB-AB8B-6E203E9785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99655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E3597-1A56-40C8-B93A-511AD899EBB7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AAA32-036B-42BE-8D19-43AFFE92B7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466873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lon_常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11256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8731D2-F8D2-42CB-83D5-AD92701A08F7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4E358-5F5C-4E7D-90DD-A795398FFF19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xmlns="" val="368940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3FB190-C4E2-40A9-AEC7-75EF99FF8E03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897C04-4A84-4F68-8F88-3BCFD59E3E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3885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493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493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1AF3A-ED2E-43FB-BB2B-2D2F0377C22A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9A6E6-E062-4371-9129-3A4E683429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0809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DF1B8-0C1D-4D43-84A5-548CB9787A21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7419C-0623-4FBF-AF1C-41FFB6F3F8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42066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01889-063E-4A0B-BCD7-D37CCD1571F2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5FF41-87DB-4843-93CA-A47F10A5C5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2790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67108-B744-4292-99E3-4AAC67EE5B14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5D025-08C0-4ED3-8F91-9E9E891F93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97747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52D2E-9504-415C-80EC-24C86A3F447D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197E5-F535-4493-B7F1-E863C4DC69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09478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BAE81-9FC2-48E6-A27E-384CA926619B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5406C-5AA5-43B9-9B47-00D66A1D7D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15396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296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fld id="{11237627-71A8-4670-BF2B-02F5B9A0E974}" type="datetime1">
              <a:rPr lang="zh-CN" altLang="en-US"/>
              <a:pPr>
                <a:defRPr/>
              </a:pPr>
              <a:t>2019/10/14</a:t>
            </a:fld>
            <a:endParaRPr lang="en-US" altLang="zh-CN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03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CCFC4E4B-839C-4BFD-ADDC-FEC3E493B4DD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1</a:t>
            </a: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371612160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50113" y="6381750"/>
            <a:ext cx="14255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313" y="6237288"/>
            <a:ext cx="7556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latin typeface="+mj-lt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341438"/>
            <a:ext cx="7186613" cy="2587625"/>
          </a:xfrm>
        </p:spPr>
        <p:txBody>
          <a:bodyPr/>
          <a:lstStyle/>
          <a:p>
            <a:pPr eaLnBrk="1" hangingPunct="1"/>
            <a:r>
              <a:rPr lang="zh-CN" altLang="en-US" b="1" dirty="0" smtClean="0"/>
              <a:t>生物信息研究前沿：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单细胞测序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3962400"/>
            <a:ext cx="6986587" cy="175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600" b="1" smtClean="0"/>
              <a:t>郭安源 </a:t>
            </a:r>
            <a:r>
              <a:rPr lang="zh-CN" altLang="en-US" sz="2400" b="1" smtClean="0"/>
              <a:t>教授</a:t>
            </a:r>
            <a:endParaRPr lang="en-US" altLang="zh-CN" sz="3600" b="1" smtClean="0"/>
          </a:p>
          <a:p>
            <a:pPr eaLnBrk="1" hangingPunct="1">
              <a:lnSpc>
                <a:spcPct val="90000"/>
              </a:lnSpc>
            </a:pPr>
            <a:r>
              <a:rPr lang="zh-CN" altLang="en-US" sz="3600" b="1" smtClean="0"/>
              <a:t>华中科技大学</a:t>
            </a:r>
            <a:endParaRPr lang="en-US" altLang="zh-CN" sz="3600" b="1" smtClean="0"/>
          </a:p>
          <a:p>
            <a:pPr eaLnBrk="1" hangingPunct="1">
              <a:lnSpc>
                <a:spcPct val="90000"/>
              </a:lnSpc>
            </a:pPr>
            <a:r>
              <a:rPr lang="en-US" altLang="zh-CN" sz="3600" smtClean="0"/>
              <a:t>guoay@hust.edu.cn</a:t>
            </a:r>
          </a:p>
        </p:txBody>
      </p:sp>
      <p:pic>
        <p:nvPicPr>
          <p:cNvPr id="5" name="Picture 2" descr="E:\Dropbox\KIRTT talk\compbio_flash-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412776"/>
            <a:ext cx="2376264" cy="233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10</a:t>
            </a:fld>
            <a:endParaRPr lang="zh-CN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404664"/>
            <a:ext cx="8970838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11</a:t>
            </a:fld>
            <a:endParaRPr lang="zh-CN" altLang="zh-C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756269"/>
            <a:ext cx="9155124" cy="533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35280" cy="864096"/>
          </a:xfrm>
        </p:spPr>
        <p:txBody>
          <a:bodyPr/>
          <a:lstStyle/>
          <a:p>
            <a:pPr algn="l"/>
            <a:r>
              <a:rPr lang="zh-CN" altLang="en-US" sz="4400" dirty="0" smtClean="0"/>
              <a:t>自动化分选平台 </a:t>
            </a:r>
            <a:r>
              <a:rPr lang="en-US" altLang="zh-CN" sz="4400" dirty="0" smtClean="0"/>
              <a:t>or </a:t>
            </a:r>
            <a:r>
              <a:rPr lang="zh-CN" altLang="en-US" sz="4400" dirty="0" smtClean="0"/>
              <a:t>传统分离方法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12</a:t>
            </a:fld>
            <a:endParaRPr lang="zh-CN" altLang="zh-C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1421"/>
            <a:ext cx="9056276" cy="5329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13</a:t>
            </a:fld>
            <a:endParaRPr lang="zh-CN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92696"/>
            <a:ext cx="8688264" cy="5900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14</a:t>
            </a:fld>
            <a:endParaRPr lang="zh-CN" altLang="zh-C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5376852" cy="415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3212976"/>
            <a:ext cx="6107385" cy="3509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15</a:t>
            </a:fld>
            <a:endParaRPr lang="zh-CN" altLang="zh-C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07" y="908720"/>
            <a:ext cx="8919589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16</a:t>
            </a:fld>
            <a:endParaRPr lang="zh-CN" altLang="zh-C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875" y="588689"/>
            <a:ext cx="8657605" cy="543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17</a:t>
            </a:fld>
            <a:endParaRPr lang="zh-CN" altLang="zh-C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6632"/>
            <a:ext cx="6927304" cy="667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18</a:t>
            </a:fld>
            <a:endParaRPr lang="zh-CN" altLang="zh-C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36712"/>
            <a:ext cx="869363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91264" cy="864096"/>
          </a:xfrm>
        </p:spPr>
        <p:txBody>
          <a:bodyPr/>
          <a:lstStyle/>
          <a:p>
            <a:pPr algn="l"/>
            <a:r>
              <a:rPr lang="en-US" altLang="zh-CN" dirty="0" smtClean="0"/>
              <a:t>10x Genomics </a:t>
            </a:r>
            <a:r>
              <a:rPr lang="zh-CN" altLang="en-US" dirty="0" smtClean="0"/>
              <a:t>单细胞转录组分析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19</a:t>
            </a:fld>
            <a:endParaRPr lang="zh-CN" altLang="zh-C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9075737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005064"/>
            <a:ext cx="4608512" cy="255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单细胞技术背景和需求</a:t>
            </a:r>
            <a:endParaRPr lang="en-US" altLang="zh-CN" dirty="0" smtClean="0"/>
          </a:p>
          <a:p>
            <a:r>
              <a:rPr lang="en-US" altLang="zh-CN" dirty="0" smtClean="0"/>
              <a:t>10X genomics </a:t>
            </a:r>
            <a:r>
              <a:rPr lang="zh-CN" altLang="en-US" dirty="0" smtClean="0"/>
              <a:t>高通量单细胞技术</a:t>
            </a:r>
            <a:endParaRPr lang="en-US" altLang="zh-CN" dirty="0" smtClean="0"/>
          </a:p>
          <a:p>
            <a:r>
              <a:rPr lang="zh-CN" altLang="en-US" dirty="0" smtClean="0"/>
              <a:t>单细胞获取</a:t>
            </a:r>
            <a:r>
              <a:rPr lang="en-US" altLang="zh-CN" dirty="0" smtClean="0"/>
              <a:t>+</a:t>
            </a:r>
            <a:r>
              <a:rPr lang="zh-CN" altLang="en-US" dirty="0" smtClean="0"/>
              <a:t>测序技术</a:t>
            </a:r>
            <a:endParaRPr lang="en-US" altLang="zh-CN" dirty="0" smtClean="0"/>
          </a:p>
          <a:p>
            <a:r>
              <a:rPr lang="zh-CN" altLang="en-US" dirty="0" smtClean="0"/>
              <a:t>临床应用前景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#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20</a:t>
            </a:fld>
            <a:endParaRPr lang="zh-CN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34" y="116632"/>
            <a:ext cx="9079470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单细胞技术背景和需求</a:t>
            </a:r>
            <a:endParaRPr lang="en-US" altLang="zh-CN" dirty="0" smtClean="0"/>
          </a:p>
          <a:p>
            <a:r>
              <a:rPr lang="en-US" altLang="zh-CN" dirty="0" smtClean="0"/>
              <a:t>10X genomics </a:t>
            </a:r>
            <a:r>
              <a:rPr lang="zh-CN" altLang="en-US" dirty="0" smtClean="0"/>
              <a:t>高通量单细胞技术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单细胞获取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</a:rPr>
              <a:t>测序技术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临床应用前景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#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:\Documents and Settings\Administrator\My Documents\BGI\五种癌症单细胞\work_shop\PPT\hiseq_2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8729" y="4005459"/>
            <a:ext cx="1701965" cy="17843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12" descr="02-1640(40).jpg"/>
          <p:cNvPicPr>
            <a:picLocks noChangeAspect="1"/>
          </p:cNvPicPr>
          <p:nvPr/>
        </p:nvPicPr>
        <p:blipFill>
          <a:blip r:embed="rId3" cstate="print">
            <a:lum bright="6000" contrast="16000"/>
          </a:blip>
          <a:srcRect r="66539" b="56203"/>
          <a:stretch>
            <a:fillRect/>
          </a:stretch>
        </p:blipFill>
        <p:spPr bwMode="auto">
          <a:xfrm>
            <a:off x="684714" y="1775436"/>
            <a:ext cx="1702886" cy="16795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13" descr="9(400).jpg"/>
          <p:cNvPicPr>
            <a:picLocks noChangeAspect="1"/>
          </p:cNvPicPr>
          <p:nvPr/>
        </p:nvPicPr>
        <p:blipFill>
          <a:blip r:embed="rId4" cstate="print">
            <a:lum bright="6000" contrast="50000"/>
          </a:blip>
          <a:srcRect l="35146" t="22322" r="33319" b="36279"/>
          <a:stretch>
            <a:fillRect/>
          </a:stretch>
        </p:blipFill>
        <p:spPr bwMode="auto">
          <a:xfrm>
            <a:off x="3787415" y="1775436"/>
            <a:ext cx="1697398" cy="16795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1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6575" y="1765831"/>
            <a:ext cx="1690537" cy="16891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107950" y="3489325"/>
            <a:ext cx="3429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cs typeface="Times New Roman" pitchFamily="18" charset="0"/>
              </a:rPr>
              <a:t>         Digested Tissues </a:t>
            </a:r>
            <a:endParaRPr lang="en-US" altLang="zh-CN" sz="2000" dirty="0">
              <a:cs typeface="Times New Roman" pitchFamily="18" charset="0"/>
            </a:endParaRPr>
          </a:p>
        </p:txBody>
      </p: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4070350" y="3438525"/>
            <a:ext cx="12160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cs typeface="Times New Roman" pitchFamily="18" charset="0"/>
              </a:rPr>
              <a:t>Single Cell</a:t>
            </a:r>
          </a:p>
        </p:txBody>
      </p:sp>
      <p:sp>
        <p:nvSpPr>
          <p:cNvPr id="13320" name="TextBox 17"/>
          <p:cNvSpPr txBox="1">
            <a:spLocks noChangeArrowheads="1"/>
          </p:cNvSpPr>
          <p:nvPr/>
        </p:nvSpPr>
        <p:spPr bwMode="auto">
          <a:xfrm>
            <a:off x="4357688" y="5794375"/>
            <a:ext cx="6191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600">
                <a:latin typeface="Century Gothic" pitchFamily="34" charset="0"/>
                <a:cs typeface="Times New Roman" pitchFamily="18" charset="0"/>
              </a:rPr>
              <a:t>NGS</a:t>
            </a:r>
          </a:p>
        </p:txBody>
      </p:sp>
      <p:sp>
        <p:nvSpPr>
          <p:cNvPr id="13321" name="Right Arrow 18"/>
          <p:cNvSpPr>
            <a:spLocks noChangeArrowheads="1"/>
          </p:cNvSpPr>
          <p:nvPr/>
        </p:nvSpPr>
        <p:spPr bwMode="auto">
          <a:xfrm>
            <a:off x="2597150" y="2347913"/>
            <a:ext cx="652463" cy="238125"/>
          </a:xfrm>
          <a:prstGeom prst="rightArrow">
            <a:avLst>
              <a:gd name="adj1" fmla="val 50000"/>
              <a:gd name="adj2" fmla="val 50005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</p:txBody>
      </p:sp>
      <p:sp>
        <p:nvSpPr>
          <p:cNvPr id="13322" name="Right Arrow 19"/>
          <p:cNvSpPr>
            <a:spLocks noChangeArrowheads="1"/>
          </p:cNvSpPr>
          <p:nvPr/>
        </p:nvSpPr>
        <p:spPr bwMode="auto">
          <a:xfrm>
            <a:off x="5811838" y="2347913"/>
            <a:ext cx="650875" cy="238125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2495550" y="1700213"/>
            <a:ext cx="102552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cs typeface="Times New Roman" pitchFamily="18" charset="0"/>
              </a:rPr>
              <a:t>Cell isolation</a:t>
            </a:r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5427663" y="2039938"/>
            <a:ext cx="152082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cs typeface="Times New Roman" pitchFamily="18" charset="0"/>
              </a:rPr>
              <a:t>Amplification</a:t>
            </a:r>
          </a:p>
          <a:p>
            <a:pPr eaLnBrk="1" hangingPunct="1">
              <a:defRPr/>
            </a:pPr>
            <a:endParaRPr lang="en-US" altLang="zh-CN" sz="1600" dirty="0">
              <a:cs typeface="Times New Roman" pitchFamily="18" charset="0"/>
            </a:endParaRPr>
          </a:p>
        </p:txBody>
      </p:sp>
      <p:sp>
        <p:nvSpPr>
          <p:cNvPr id="13325" name="TextBox 16"/>
          <p:cNvSpPr txBox="1">
            <a:spLocks noChangeArrowheads="1"/>
          </p:cNvSpPr>
          <p:nvPr/>
        </p:nvSpPr>
        <p:spPr bwMode="auto">
          <a:xfrm>
            <a:off x="6715125" y="5792788"/>
            <a:ext cx="211613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600">
                <a:latin typeface="Century Gothic" pitchFamily="34" charset="0"/>
                <a:cs typeface="Times New Roman" pitchFamily="18" charset="0"/>
              </a:rPr>
              <a:t>Library Preparation </a:t>
            </a:r>
          </a:p>
        </p:txBody>
      </p:sp>
      <p:sp>
        <p:nvSpPr>
          <p:cNvPr id="13326" name="Right Arrow 19"/>
          <p:cNvSpPr>
            <a:spLocks noChangeArrowheads="1"/>
          </p:cNvSpPr>
          <p:nvPr/>
        </p:nvSpPr>
        <p:spPr bwMode="auto">
          <a:xfrm rot="5400000">
            <a:off x="7680326" y="3767137"/>
            <a:ext cx="195262" cy="214313"/>
          </a:xfrm>
          <a:prstGeom prst="rightArrow">
            <a:avLst>
              <a:gd name="adj1" fmla="val 50000"/>
              <a:gd name="adj2" fmla="val 49995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</p:txBody>
      </p:sp>
      <p:sp>
        <p:nvSpPr>
          <p:cNvPr id="13327" name="TextBox 16"/>
          <p:cNvSpPr txBox="1">
            <a:spLocks noChangeArrowheads="1"/>
          </p:cNvSpPr>
          <p:nvPr/>
        </p:nvSpPr>
        <p:spPr bwMode="auto">
          <a:xfrm>
            <a:off x="5999163" y="3451225"/>
            <a:ext cx="325278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600">
                <a:latin typeface="Century Gothic" pitchFamily="34" charset="0"/>
                <a:cs typeface="Times New Roman" pitchFamily="18" charset="0"/>
              </a:rPr>
              <a:t>Enough Amount of DNA/cDNA</a:t>
            </a:r>
          </a:p>
        </p:txBody>
      </p:sp>
      <p:pic>
        <p:nvPicPr>
          <p:cNvPr id="5123" name="Picture 3" descr="C:\Documents and Settings\Administrator\My Documents\BGI\五种癌症单细胞\work_shop\PPT\capture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4058262"/>
            <a:ext cx="1714512" cy="17145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329" name="Right Arrow 19"/>
          <p:cNvSpPr>
            <a:spLocks noChangeArrowheads="1"/>
          </p:cNvSpPr>
          <p:nvPr/>
        </p:nvSpPr>
        <p:spPr bwMode="auto">
          <a:xfrm rot="10800000">
            <a:off x="5857875" y="4757738"/>
            <a:ext cx="650875" cy="238125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</p:txBody>
      </p:sp>
      <p:sp>
        <p:nvSpPr>
          <p:cNvPr id="13330" name="Right Arrow 19"/>
          <p:cNvSpPr>
            <a:spLocks noChangeArrowheads="1"/>
          </p:cNvSpPr>
          <p:nvPr/>
        </p:nvSpPr>
        <p:spPr bwMode="auto">
          <a:xfrm rot="10800000">
            <a:off x="2635250" y="4708525"/>
            <a:ext cx="650875" cy="238125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23" name="Picture 8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983" y="3986824"/>
            <a:ext cx="1734440" cy="18645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332" name="TextBox 17"/>
          <p:cNvSpPr txBox="1">
            <a:spLocks noChangeArrowheads="1"/>
          </p:cNvSpPr>
          <p:nvPr/>
        </p:nvSpPr>
        <p:spPr bwMode="auto">
          <a:xfrm>
            <a:off x="285750" y="5843588"/>
            <a:ext cx="23907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600">
                <a:latin typeface="Century Gothic" pitchFamily="34" charset="0"/>
                <a:cs typeface="Times New Roman" pitchFamily="18" charset="0"/>
              </a:rPr>
              <a:t>Bioinformatics Analysis</a:t>
            </a:r>
          </a:p>
        </p:txBody>
      </p:sp>
      <p:pic>
        <p:nvPicPr>
          <p:cNvPr id="26" name="Picture 2" descr="C:\Users\X201\Desktop\2005102515483874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2273" y="2615215"/>
            <a:ext cx="968802" cy="897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3334" name="标题 1"/>
          <p:cNvSpPr txBox="1">
            <a:spLocks/>
          </p:cNvSpPr>
          <p:nvPr/>
        </p:nvSpPr>
        <p:spPr bwMode="auto">
          <a:xfrm>
            <a:off x="611188" y="44450"/>
            <a:ext cx="77263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2800" b="1">
                <a:latin typeface="Arial Black" pitchFamily="34" charset="0"/>
                <a:ea typeface="黑体" pitchFamily="49" charset="-122"/>
              </a:rPr>
              <a:t>Single cell sequencing</a:t>
            </a:r>
            <a:endParaRPr lang="zh-CN" altLang="en-US" sz="2800" b="1">
              <a:latin typeface="Arial Black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#</a:t>
            </a:r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692696"/>
            <a:ext cx="9069264" cy="5802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229600" cy="4525962"/>
          </a:xfrm>
        </p:spPr>
        <p:txBody>
          <a:bodyPr/>
          <a:lstStyle/>
          <a:p>
            <a:r>
              <a:rPr lang="en-US" altLang="zh-CN" dirty="0" err="1" smtClean="0"/>
              <a:t>Microfluidics</a:t>
            </a:r>
            <a:r>
              <a:rPr lang="en-US" altLang="zh-CN" dirty="0" smtClean="0"/>
              <a:t>:</a:t>
            </a:r>
          </a:p>
          <a:p>
            <a:endParaRPr lang="zh-CN" altLang="en-US" dirty="0" smtClean="0"/>
          </a:p>
        </p:txBody>
      </p:sp>
      <p:pic>
        <p:nvPicPr>
          <p:cNvPr id="6150" name="Picture 6" descr="C:\Users\X201\Desktop\iRB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1773238"/>
            <a:ext cx="4968875" cy="474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X201\Desktop\Jacky LOC paper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132856"/>
            <a:ext cx="3516890" cy="3456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0485" name="TextBox 11"/>
          <p:cNvSpPr txBox="1">
            <a:spLocks noChangeArrowheads="1"/>
          </p:cNvSpPr>
          <p:nvPr/>
        </p:nvSpPr>
        <p:spPr bwMode="auto">
          <a:xfrm>
            <a:off x="7524328" y="1052736"/>
            <a:ext cx="161967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/>
              <a:t>Question:</a:t>
            </a:r>
          </a:p>
          <a:p>
            <a:pPr eaLnBrk="1" hangingPunct="1"/>
            <a:r>
              <a:rPr lang="en-US" altLang="zh-CN" dirty="0"/>
              <a:t>User friendly? </a:t>
            </a:r>
          </a:p>
          <a:p>
            <a:pPr eaLnBrk="1" hangingPunct="1"/>
            <a:r>
              <a:rPr lang="en-US" altLang="zh-CN" dirty="0"/>
              <a:t>Modulated?</a:t>
            </a:r>
            <a:endParaRPr lang="zh-CN" altLang="en-US" dirty="0"/>
          </a:p>
        </p:txBody>
      </p:sp>
      <p:sp>
        <p:nvSpPr>
          <p:cNvPr id="20486" name="TextBox 8"/>
          <p:cNvSpPr txBox="1">
            <a:spLocks noChangeArrowheads="1"/>
          </p:cNvSpPr>
          <p:nvPr/>
        </p:nvSpPr>
        <p:spPr bwMode="auto">
          <a:xfrm>
            <a:off x="5580063" y="1065213"/>
            <a:ext cx="28797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/>
              <a:t>Advantage:</a:t>
            </a:r>
          </a:p>
          <a:p>
            <a:pPr eaLnBrk="1" hangingPunct="1"/>
            <a:r>
              <a:rPr lang="en-US" altLang="zh-CN"/>
              <a:t>High throughput; </a:t>
            </a:r>
          </a:p>
          <a:p>
            <a:pPr eaLnBrk="1" hangingPunct="1"/>
            <a:r>
              <a:rPr lang="en-US" altLang="zh-CN"/>
              <a:t>Automatic </a:t>
            </a:r>
            <a:endParaRPr lang="zh-CN" altLang="en-US"/>
          </a:p>
        </p:txBody>
      </p:sp>
      <p:sp>
        <p:nvSpPr>
          <p:cNvPr id="20487" name="标题 1"/>
          <p:cNvSpPr txBox="1">
            <a:spLocks/>
          </p:cNvSpPr>
          <p:nvPr/>
        </p:nvSpPr>
        <p:spPr bwMode="auto">
          <a:xfrm>
            <a:off x="611188" y="44450"/>
            <a:ext cx="77263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2800" b="1">
                <a:latin typeface="Arial Black" pitchFamily="34" charset="0"/>
                <a:ea typeface="黑体" pitchFamily="49" charset="-122"/>
              </a:rPr>
              <a:t>Single cell isolation</a:t>
            </a:r>
            <a:endParaRPr lang="zh-CN" altLang="en-US" sz="2800" b="1">
              <a:latin typeface="Arial Black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1072" y="1125885"/>
            <a:ext cx="4089400" cy="47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179512" y="1052736"/>
            <a:ext cx="5183808" cy="188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6" indent="-342906" defTabSz="457207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Multiple displacement amplification(MDA)</a:t>
            </a:r>
          </a:p>
          <a:p>
            <a:pPr eaLnBrk="1" hangingPunct="1">
              <a:defRPr/>
            </a:pP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多重置换扩增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6" indent="-342906" defTabSz="457207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/>
            </a:pPr>
            <a:r>
              <a:rPr lang="en-US" altLang="zh-CN" sz="2000" dirty="0" smtClean="0">
                <a:latin typeface="Times New Roman" pitchFamily="18" charset="0"/>
                <a:ea typeface="+mj-ea"/>
                <a:cs typeface="Times New Roman" pitchFamily="18" charset="0"/>
              </a:rPr>
              <a:t>Multiple </a:t>
            </a:r>
            <a:r>
              <a:rPr lang="en-US" altLang="zh-CN" sz="2000" dirty="0">
                <a:latin typeface="Times New Roman" pitchFamily="18" charset="0"/>
                <a:ea typeface="+mj-ea"/>
                <a:cs typeface="Times New Roman" pitchFamily="18" charset="0"/>
              </a:rPr>
              <a:t>annealing and looping-based amplification cycles (MALBAC)</a:t>
            </a:r>
          </a:p>
          <a:p>
            <a:pPr eaLnBrk="1" hangingPunct="1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多次退火循环扩增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3" cstate="print"/>
          <a:srcRect l="22091" r="26365" b="27101"/>
          <a:stretch>
            <a:fillRect/>
          </a:stretch>
        </p:blipFill>
        <p:spPr bwMode="auto">
          <a:xfrm>
            <a:off x="539552" y="3068960"/>
            <a:ext cx="1512168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468313" y="5876925"/>
            <a:ext cx="835183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050" dirty="0"/>
              <a:t>C. </a:t>
            </a:r>
            <a:r>
              <a:rPr lang="en-US" altLang="zh-CN" sz="1050" dirty="0" err="1"/>
              <a:t>Zong</a:t>
            </a:r>
            <a:r>
              <a:rPr lang="en-US" altLang="zh-CN" sz="1050" dirty="0"/>
              <a:t>*, S. Lu*, A.R. Chapman*, X.S. </a:t>
            </a:r>
            <a:r>
              <a:rPr lang="en-US" altLang="zh-CN" sz="1050" dirty="0" err="1"/>
              <a:t>Xie</a:t>
            </a:r>
            <a:r>
              <a:rPr lang="en-US" altLang="zh-CN" sz="1050" dirty="0"/>
              <a:t> Genome-Wide  Detection of Single Nucleotide and Copy Number Variations of a Single Human Cell </a:t>
            </a:r>
          </a:p>
          <a:p>
            <a:pPr eaLnBrk="1" hangingPunct="1"/>
            <a:r>
              <a:rPr lang="en-US" altLang="zh-CN" sz="1050" b="1" i="1" dirty="0"/>
              <a:t>Science</a:t>
            </a:r>
            <a:r>
              <a:rPr lang="en-US" altLang="zh-CN" sz="1050" dirty="0"/>
              <a:t> .338:1622 (2012)</a:t>
            </a:r>
          </a:p>
          <a:p>
            <a:pPr eaLnBrk="1" hangingPunct="1"/>
            <a:r>
              <a:rPr lang="en-US" altLang="zh-CN" sz="1050" dirty="0"/>
              <a:t>S. Lu*, C. </a:t>
            </a:r>
            <a:r>
              <a:rPr lang="en-US" altLang="zh-CN" sz="1050" dirty="0" err="1"/>
              <a:t>Zong</a:t>
            </a:r>
            <a:r>
              <a:rPr lang="en-US" altLang="zh-CN" sz="1050" dirty="0"/>
              <a:t>*, </a:t>
            </a:r>
            <a:r>
              <a:rPr lang="en-US" altLang="zh-CN" sz="1050" dirty="0" err="1"/>
              <a:t>W.Fan</a:t>
            </a:r>
            <a:r>
              <a:rPr lang="en-US" altLang="zh-CN" sz="1050" dirty="0"/>
              <a:t>*, M. Yang*, et al., Probing Meiotic Recombination and </a:t>
            </a:r>
            <a:r>
              <a:rPr lang="en-US" altLang="zh-CN" sz="1050" dirty="0" err="1"/>
              <a:t>Aneuploidy</a:t>
            </a:r>
            <a:r>
              <a:rPr lang="en-US" altLang="zh-CN" sz="1050" dirty="0"/>
              <a:t> of Single Sperm Cells by Whole Genome Sequencing using MALBAC Science . 338:1627 (2012)</a:t>
            </a:r>
            <a:endParaRPr lang="zh-CN" altLang="en-US" sz="1050" dirty="0"/>
          </a:p>
        </p:txBody>
      </p:sp>
      <p:sp>
        <p:nvSpPr>
          <p:cNvPr id="23558" name="标题 1"/>
          <p:cNvSpPr txBox="1">
            <a:spLocks/>
          </p:cNvSpPr>
          <p:nvPr/>
        </p:nvSpPr>
        <p:spPr bwMode="auto">
          <a:xfrm>
            <a:off x="611188" y="44450"/>
            <a:ext cx="77263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2800" b="1">
                <a:latin typeface="Arial Black" pitchFamily="34" charset="0"/>
                <a:ea typeface="黑体" pitchFamily="49" charset="-122"/>
              </a:rPr>
              <a:t>Amplification --- genome</a:t>
            </a:r>
            <a:endParaRPr lang="zh-CN" altLang="en-US" sz="2800" b="1">
              <a:latin typeface="Arial Black" pitchFamily="34" charset="0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5013176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北京大学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谢晓亮</a:t>
            </a:r>
            <a:r>
              <a:rPr lang="zh-CN" altLang="en-US" sz="2000" dirty="0" smtClean="0"/>
              <a:t>教授 美国科学院院士，原哈佛大学终身教授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26</a:t>
            </a:fld>
            <a:endParaRPr lang="zh-CN" altLang="zh-C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71008"/>
            <a:ext cx="8535904" cy="556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27</a:t>
            </a:fld>
            <a:endParaRPr lang="zh-CN" altLang="zh-C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90" y="1052736"/>
            <a:ext cx="8996606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28</a:t>
            </a:fld>
            <a:endParaRPr lang="zh-CN" altLang="zh-C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449" y="836712"/>
            <a:ext cx="8880039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304800" y="0"/>
          <a:ext cx="88392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963" name="标题 1"/>
          <p:cNvSpPr txBox="1">
            <a:spLocks/>
          </p:cNvSpPr>
          <p:nvPr/>
        </p:nvSpPr>
        <p:spPr bwMode="auto">
          <a:xfrm>
            <a:off x="304800" y="990600"/>
            <a:ext cx="82296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2800" b="1">
                <a:solidFill>
                  <a:srgbClr val="00206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Analysis pipeline </a:t>
            </a:r>
            <a:endParaRPr lang="zh-CN" altLang="en-US" sz="2800" b="1">
              <a:solidFill>
                <a:srgbClr val="00206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141663"/>
            <a:ext cx="8731250" cy="3230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Observe the somatic mutation pattern in single cell level</a:t>
            </a: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 Somatic mutation statistics </a:t>
            </a: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 Derived allelic frequency spectrum of somatic mutations</a:t>
            </a: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 Mutation prevalence of single cell level in different tumors</a:t>
            </a: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 Somatic mutation types of single cell level in different tumors</a:t>
            </a: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 Tumor-mutated genes</a:t>
            </a:r>
          </a:p>
          <a:p>
            <a:pPr marL="342900" indent="-3429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 Functional validation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 rot="5400000">
            <a:off x="7494989" y="1828771"/>
            <a:ext cx="990599" cy="228659"/>
          </a:xfrm>
        </p:spPr>
        <p:txBody>
          <a:bodyPr rtlCol="0" anchor="t"/>
          <a:lstStyle/>
          <a:p>
            <a:pPr algn="l">
              <a:defRPr/>
            </a:pPr>
            <a:fld id="{48421A38-15A0-4991-A984-8C4A0DBF1439}" type="slidenum">
              <a:rPr lang="zh-CN" altLang="en-US" sz="1100">
                <a:solidFill>
                  <a:schemeClr val="tx1">
                    <a:tint val="75000"/>
                    <a:alpha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algn="l">
                <a:defRPr/>
              </a:pPr>
              <a:t>29</a:t>
            </a:fld>
            <a:endParaRPr lang="zh-CN" altLang="en-US" sz="1100">
              <a:solidFill>
                <a:schemeClr val="tx1">
                  <a:tint val="75000"/>
                  <a:alpha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6" name="标题 1"/>
          <p:cNvSpPr txBox="1">
            <a:spLocks/>
          </p:cNvSpPr>
          <p:nvPr/>
        </p:nvSpPr>
        <p:spPr bwMode="auto">
          <a:xfrm>
            <a:off x="251520" y="44450"/>
            <a:ext cx="856895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2800" b="1" dirty="0">
                <a:latin typeface="Arial Black" pitchFamily="34" charset="0"/>
                <a:ea typeface="黑体" pitchFamily="49" charset="-122"/>
              </a:rPr>
              <a:t> Single Cell Sequencing of Primary Tumors</a:t>
            </a:r>
            <a:endParaRPr lang="zh-CN" altLang="en-US" sz="2800" b="1" dirty="0">
              <a:latin typeface="Arial Black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#</a:t>
            </a:r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5354"/>
          <a:stretch>
            <a:fillRect/>
          </a:stretch>
        </p:blipFill>
        <p:spPr bwMode="auto">
          <a:xfrm>
            <a:off x="107504" y="116632"/>
            <a:ext cx="886993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56176" y="116632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Nature review genetics 2013</a:t>
            </a:r>
            <a:endParaRPr lang="zh-CN" altLang="en-US" dirty="0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3563888" y="3717032"/>
            <a:ext cx="22984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2800" dirty="0" smtClean="0"/>
              <a:t> </a:t>
            </a:r>
            <a:endParaRPr lang="zh-CN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109715"/>
            <a:ext cx="7632848" cy="363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994525" y="6269038"/>
            <a:ext cx="2133600" cy="365125"/>
          </a:xfrm>
        </p:spPr>
        <p:txBody>
          <a:bodyPr/>
          <a:lstStyle/>
          <a:p>
            <a:fld id="{0343B9FA-0168-44AD-8A64-880FADE71AC6}" type="slidenum">
              <a:rPr lang="zh-CN" altLang="en-US"/>
              <a:pPr/>
              <a:t>30</a:t>
            </a:fld>
            <a:endParaRPr lang="zh-CN" altLang="en-US"/>
          </a:p>
        </p:txBody>
      </p:sp>
      <p:pic>
        <p:nvPicPr>
          <p:cNvPr id="43011" name="图片 1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2450" y="4005263"/>
            <a:ext cx="54864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图片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250" y="1187450"/>
            <a:ext cx="5924550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标题 1"/>
          <p:cNvSpPr txBox="1">
            <a:spLocks/>
          </p:cNvSpPr>
          <p:nvPr/>
        </p:nvSpPr>
        <p:spPr bwMode="auto">
          <a:xfrm>
            <a:off x="611188" y="44450"/>
            <a:ext cx="77263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2800" b="1">
                <a:latin typeface="Arial Black" pitchFamily="34" charset="0"/>
                <a:ea typeface="黑体" pitchFamily="49" charset="-122"/>
              </a:rPr>
              <a:t>Key mutations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 txBox="1">
            <a:spLocks/>
          </p:cNvSpPr>
          <p:nvPr/>
        </p:nvSpPr>
        <p:spPr bwMode="auto">
          <a:xfrm>
            <a:off x="611188" y="44450"/>
            <a:ext cx="77263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2800" b="1">
                <a:latin typeface="Arial Black" pitchFamily="34" charset="0"/>
                <a:ea typeface="黑体" pitchFamily="49" charset="-122"/>
              </a:rPr>
              <a:t>Evolution analysis</a:t>
            </a:r>
            <a:endParaRPr lang="zh-CN" altLang="en-US" sz="2400" b="1">
              <a:latin typeface="Arial Black" pitchFamily="34" charset="0"/>
              <a:ea typeface="黑体" pitchFamily="49" charset="-122"/>
            </a:endParaRPr>
          </a:p>
        </p:txBody>
      </p:sp>
      <p:pic>
        <p:nvPicPr>
          <p:cNvPr id="47107" name="图片 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844675"/>
            <a:ext cx="7827963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文本框 11"/>
          <p:cNvSpPr txBox="1">
            <a:spLocks noChangeArrowheads="1"/>
          </p:cNvSpPr>
          <p:nvPr/>
        </p:nvSpPr>
        <p:spPr bwMode="auto">
          <a:xfrm>
            <a:off x="395288" y="1125538"/>
            <a:ext cx="48736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800"/>
              <a:t>Tumor clonal evolution model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>
          <a:xfrm>
            <a:off x="107950" y="1824038"/>
            <a:ext cx="3095625" cy="642937"/>
          </a:xfrm>
        </p:spPr>
        <p:txBody>
          <a:bodyPr/>
          <a:lstStyle/>
          <a:p>
            <a:pPr algn="ctr"/>
            <a:r>
              <a:rPr lang="en-US" altLang="zh-CN" sz="240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Bladder Cancer (BTCC)</a:t>
            </a:r>
            <a:endParaRPr lang="zh-CN" altLang="en-US" sz="2400" smtClean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 cstate="print"/>
          <a:srcRect r="3326"/>
          <a:stretch>
            <a:fillRect/>
          </a:stretch>
        </p:blipFill>
        <p:spPr bwMode="auto">
          <a:xfrm>
            <a:off x="3348038" y="1027113"/>
            <a:ext cx="5256212" cy="569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252" name="TextBox 6"/>
          <p:cNvSpPr txBox="1">
            <a:spLocks noChangeArrowheads="1"/>
          </p:cNvSpPr>
          <p:nvPr/>
        </p:nvSpPr>
        <p:spPr bwMode="auto">
          <a:xfrm>
            <a:off x="3348038" y="3762375"/>
            <a:ext cx="5762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A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53253" name="TextBox 13"/>
          <p:cNvSpPr txBox="1">
            <a:spLocks noChangeArrowheads="1"/>
          </p:cNvSpPr>
          <p:nvPr/>
        </p:nvSpPr>
        <p:spPr bwMode="auto">
          <a:xfrm>
            <a:off x="3348038" y="4941888"/>
            <a:ext cx="576262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>
                <a:solidFill>
                  <a:srgbClr val="0000FF"/>
                </a:solidFill>
              </a:rPr>
              <a:t>N</a:t>
            </a:r>
            <a:endParaRPr lang="zh-CN" altLang="en-US" sz="2800" b="1">
              <a:solidFill>
                <a:srgbClr val="0000FF"/>
              </a:solidFill>
            </a:endParaRPr>
          </a:p>
        </p:txBody>
      </p:sp>
      <p:sp>
        <p:nvSpPr>
          <p:cNvPr id="53254" name="TextBox 12"/>
          <p:cNvSpPr txBox="1">
            <a:spLocks noChangeArrowheads="1"/>
          </p:cNvSpPr>
          <p:nvPr/>
        </p:nvSpPr>
        <p:spPr bwMode="auto">
          <a:xfrm>
            <a:off x="3348038" y="1773238"/>
            <a:ext cx="576262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>
                <a:solidFill>
                  <a:srgbClr val="7030A0"/>
                </a:solidFill>
              </a:rPr>
              <a:t>C</a:t>
            </a:r>
            <a:endParaRPr lang="zh-CN" altLang="en-US" sz="2800" b="1">
              <a:solidFill>
                <a:srgbClr val="7030A0"/>
              </a:solidFill>
            </a:endParaRPr>
          </a:p>
        </p:txBody>
      </p:sp>
      <p:sp>
        <p:nvSpPr>
          <p:cNvPr id="53255" name="TextBox 10"/>
          <p:cNvSpPr txBox="1">
            <a:spLocks noChangeArrowheads="1"/>
          </p:cNvSpPr>
          <p:nvPr/>
        </p:nvSpPr>
        <p:spPr bwMode="auto">
          <a:xfrm>
            <a:off x="3348038" y="2708275"/>
            <a:ext cx="5762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>
                <a:solidFill>
                  <a:srgbClr val="19F2F7"/>
                </a:solidFill>
              </a:rPr>
              <a:t>B</a:t>
            </a:r>
            <a:endParaRPr lang="zh-CN" altLang="en-US" sz="2800" b="1">
              <a:solidFill>
                <a:srgbClr val="19F2F7"/>
              </a:solidFill>
            </a:endParaRPr>
          </a:p>
        </p:txBody>
      </p:sp>
      <p:sp>
        <p:nvSpPr>
          <p:cNvPr id="53256" name="矩形 5"/>
          <p:cNvSpPr>
            <a:spLocks noChangeArrowheads="1"/>
          </p:cNvSpPr>
          <p:nvPr/>
        </p:nvSpPr>
        <p:spPr bwMode="auto">
          <a:xfrm>
            <a:off x="112713" y="2601913"/>
            <a:ext cx="2813050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i="1"/>
              <a:t>The tumour cells could be classified into 3 identifiable subclones with different mutational signatures with 3 different groups of genes (A, B, C); N represents normal cells here.</a:t>
            </a:r>
            <a:endParaRPr lang="zh-CN" altLang="en-US" sz="2000" i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 rot="5400000">
            <a:off x="7494989" y="1828771"/>
            <a:ext cx="990599" cy="228659"/>
          </a:xfrm>
        </p:spPr>
        <p:txBody>
          <a:bodyPr rtlCol="0" anchor="t"/>
          <a:lstStyle/>
          <a:p>
            <a:pPr algn="l">
              <a:defRPr/>
            </a:pPr>
            <a:fld id="{8A2D1FC0-8863-46EA-B86D-103A1325B733}" type="slidenum">
              <a:rPr lang="zh-CN" altLang="en-US" sz="1100">
                <a:solidFill>
                  <a:schemeClr val="tx1">
                    <a:tint val="75000"/>
                    <a:alpha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algn="l">
                <a:defRPr/>
              </a:pPr>
              <a:t>32</a:t>
            </a:fld>
            <a:endParaRPr lang="zh-CN" altLang="en-US" sz="1100">
              <a:solidFill>
                <a:schemeClr val="tx1">
                  <a:tint val="75000"/>
                  <a:alpha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8" name="TextBox 11"/>
          <p:cNvSpPr txBox="1">
            <a:spLocks noChangeArrowheads="1"/>
          </p:cNvSpPr>
          <p:nvPr/>
        </p:nvSpPr>
        <p:spPr bwMode="auto">
          <a:xfrm>
            <a:off x="112713" y="1304925"/>
            <a:ext cx="20764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/>
              <a:t>Progression:</a:t>
            </a:r>
            <a:endParaRPr lang="zh-CN" altLang="en-US" sz="2400" b="1"/>
          </a:p>
        </p:txBody>
      </p:sp>
      <p:sp>
        <p:nvSpPr>
          <p:cNvPr id="53259" name="标题 1"/>
          <p:cNvSpPr txBox="1">
            <a:spLocks/>
          </p:cNvSpPr>
          <p:nvPr/>
        </p:nvSpPr>
        <p:spPr bwMode="auto">
          <a:xfrm>
            <a:off x="611188" y="44450"/>
            <a:ext cx="77263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2800" b="1">
                <a:latin typeface="Arial Black" pitchFamily="34" charset="0"/>
                <a:ea typeface="黑体" pitchFamily="49" charset="-122"/>
              </a:rPr>
              <a:t>Evolution analysis</a:t>
            </a:r>
            <a:endParaRPr lang="zh-CN" altLang="en-US" sz="2400" b="1">
              <a:latin typeface="Arial Black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7"/>
          <p:cNvSpPr>
            <a:spLocks noChangeArrowheads="1"/>
          </p:cNvSpPr>
          <p:nvPr/>
        </p:nvSpPr>
        <p:spPr bwMode="auto">
          <a:xfrm>
            <a:off x="1784350" y="5949950"/>
            <a:ext cx="61214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i="1"/>
              <a:t>The tumour evolution inferred by the heatmap</a:t>
            </a:r>
            <a:endParaRPr lang="zh-CN" altLang="en-US" sz="2400" i="1"/>
          </a:p>
        </p:txBody>
      </p:sp>
      <p:sp>
        <p:nvSpPr>
          <p:cNvPr id="55299" name="标题 1"/>
          <p:cNvSpPr>
            <a:spLocks noGrp="1"/>
          </p:cNvSpPr>
          <p:nvPr>
            <p:ph type="title"/>
          </p:nvPr>
        </p:nvSpPr>
        <p:spPr>
          <a:xfrm>
            <a:off x="2339975" y="1273175"/>
            <a:ext cx="4392613" cy="642938"/>
          </a:xfrm>
        </p:spPr>
        <p:txBody>
          <a:bodyPr/>
          <a:lstStyle/>
          <a:p>
            <a:pPr algn="ctr"/>
            <a:r>
              <a:rPr lang="en-US" altLang="zh-CN" sz="240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Bladder Cancer (BTCC)</a:t>
            </a:r>
            <a:endParaRPr lang="zh-CN" altLang="en-US" sz="2400" smtClean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50" y="1885950"/>
            <a:ext cx="6284913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301" name="TextBox 6"/>
          <p:cNvSpPr txBox="1">
            <a:spLocks noChangeArrowheads="1"/>
          </p:cNvSpPr>
          <p:nvPr/>
        </p:nvSpPr>
        <p:spPr bwMode="auto">
          <a:xfrm>
            <a:off x="527050" y="1239838"/>
            <a:ext cx="22447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/>
              <a:t>Progression:</a:t>
            </a:r>
            <a:endParaRPr lang="zh-CN" altLang="en-US" sz="2400" b="1"/>
          </a:p>
        </p:txBody>
      </p:sp>
      <p:sp>
        <p:nvSpPr>
          <p:cNvPr id="55302" name="标题 1"/>
          <p:cNvSpPr txBox="1">
            <a:spLocks/>
          </p:cNvSpPr>
          <p:nvPr/>
        </p:nvSpPr>
        <p:spPr bwMode="auto">
          <a:xfrm>
            <a:off x="611188" y="44450"/>
            <a:ext cx="77263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2800" b="1">
                <a:latin typeface="Arial Black" pitchFamily="34" charset="0"/>
                <a:ea typeface="黑体" pitchFamily="49" charset="-122"/>
              </a:rPr>
              <a:t>Evolution analysis</a:t>
            </a:r>
            <a:endParaRPr lang="zh-CN" altLang="en-US" sz="2400" b="1">
              <a:latin typeface="Arial Black" pitchFamily="34" charset="0"/>
              <a:ea typeface="黑体" pitchFamily="49" charset="-122"/>
            </a:endParaRPr>
          </a:p>
        </p:txBody>
      </p:sp>
      <p:sp>
        <p:nvSpPr>
          <p:cNvPr id="55303" name="矩形 2"/>
          <p:cNvSpPr>
            <a:spLocks noChangeArrowheads="1"/>
          </p:cNvSpPr>
          <p:nvPr/>
        </p:nvSpPr>
        <p:spPr bwMode="auto">
          <a:xfrm>
            <a:off x="6654800" y="3644900"/>
            <a:ext cx="248285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/>
              <a:t>These two clones may paly roles in the aggressive phenotype of stage II ( T2-N0M0) and also growth advantage maintaining.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单细胞技术背景和需求</a:t>
            </a:r>
            <a:endParaRPr lang="en-US" altLang="zh-CN" dirty="0" smtClean="0"/>
          </a:p>
          <a:p>
            <a:r>
              <a:rPr lang="en-US" altLang="zh-CN" dirty="0" smtClean="0"/>
              <a:t>10X genomics </a:t>
            </a:r>
            <a:r>
              <a:rPr lang="zh-CN" altLang="en-US" dirty="0" smtClean="0"/>
              <a:t>高通量单细胞技术</a:t>
            </a:r>
            <a:endParaRPr lang="en-US" altLang="zh-CN" dirty="0" smtClean="0"/>
          </a:p>
          <a:p>
            <a:r>
              <a:rPr lang="zh-CN" altLang="en-US" dirty="0" smtClean="0"/>
              <a:t>单细胞获取</a:t>
            </a:r>
            <a:r>
              <a:rPr lang="en-US" altLang="zh-CN" dirty="0" smtClean="0"/>
              <a:t>+</a:t>
            </a:r>
            <a:r>
              <a:rPr lang="zh-CN" altLang="en-US" dirty="0" smtClean="0"/>
              <a:t>测序技术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临床应用前景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#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113337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Detection of rare tumor cells in clinical samples----Noninvasive or minimally invasive diagnose</a:t>
            </a:r>
          </a:p>
          <a:p>
            <a:r>
              <a:rPr lang="en-US" altLang="zh-CN" sz="2800" dirty="0" smtClean="0"/>
              <a:t>Prognosis-related genes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</p:txBody>
      </p:sp>
      <p:sp>
        <p:nvSpPr>
          <p:cNvPr id="72707" name="AutoShape 2" descr="https://encrypted-tbn0.gstatic.com/images?q=tbn:ANd9GcSMe1dm3wVv-dHZxCu8Cs87t8fPOQLP85Qj9dXvPXXyX42WC_5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7270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492646"/>
            <a:ext cx="5057527" cy="251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矩形 1"/>
          <p:cNvSpPr>
            <a:spLocks noChangeArrowheads="1"/>
          </p:cNvSpPr>
          <p:nvPr/>
        </p:nvSpPr>
        <p:spPr bwMode="auto">
          <a:xfrm>
            <a:off x="683568" y="5085184"/>
            <a:ext cx="78486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altLang="zh-CN" dirty="0"/>
              <a:t>For example, PABPC1 has been identified as a prognostic indicator in some cancers.</a:t>
            </a:r>
          </a:p>
          <a:p>
            <a:pPr eaLnBrk="1" hangingPunct="1">
              <a:buFont typeface="Arial" charset="0"/>
              <a:buNone/>
            </a:pPr>
            <a:r>
              <a:rPr lang="en-US" altLang="zh-CN" dirty="0"/>
              <a:t>Only 5% to 10% of patients with low-grade </a:t>
            </a:r>
            <a:r>
              <a:rPr lang="en-US" altLang="zh-CN" dirty="0" err="1"/>
              <a:t>ductal</a:t>
            </a:r>
            <a:r>
              <a:rPr lang="en-US" altLang="zh-CN" dirty="0"/>
              <a:t> carcinoma in situ (DCIS) (a kind of breast cancer at the early stage), will progress to invasive carcinomas</a:t>
            </a:r>
            <a:endParaRPr lang="zh-CN" altLang="en-US" dirty="0"/>
          </a:p>
        </p:txBody>
      </p:sp>
      <p:sp>
        <p:nvSpPr>
          <p:cNvPr id="72710" name="标题 1"/>
          <p:cNvSpPr txBox="1">
            <a:spLocks/>
          </p:cNvSpPr>
          <p:nvPr/>
        </p:nvSpPr>
        <p:spPr bwMode="auto">
          <a:xfrm>
            <a:off x="611188" y="44450"/>
            <a:ext cx="77263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2800" b="1">
                <a:latin typeface="Arial Black" pitchFamily="34" charset="0"/>
                <a:ea typeface="黑体" pitchFamily="49" charset="-122"/>
              </a:rPr>
              <a:t>Early diagnose and prognosis</a:t>
            </a:r>
            <a:endParaRPr lang="zh-CN" altLang="en-US" sz="2800" b="1">
              <a:latin typeface="Arial Black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400675"/>
          </a:xfrm>
        </p:spPr>
        <p:txBody>
          <a:bodyPr>
            <a:noAutofit/>
          </a:bodyPr>
          <a:lstStyle/>
          <a:p>
            <a:pPr marL="342906" indent="-342906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Arial" charset="0"/>
              <a:buChar char="•"/>
              <a:defRPr/>
            </a:pPr>
            <a:endParaRPr lang="en-US" altLang="zh-CN" sz="2400" dirty="0" smtClean="0"/>
          </a:p>
          <a:p>
            <a:pPr marL="342906" indent="-342906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Arial" charset="0"/>
              <a:buChar char="•"/>
              <a:defRPr/>
            </a:pPr>
            <a:r>
              <a:rPr lang="en-US" altLang="zh-CN" sz="2400" dirty="0" smtClean="0"/>
              <a:t>Target-drugs design</a:t>
            </a:r>
          </a:p>
          <a:p>
            <a:pPr marL="0" indent="0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Arial" charset="0"/>
              <a:buNone/>
              <a:defRPr/>
            </a:pPr>
            <a:endParaRPr lang="en-US" altLang="zh-CN" sz="2400" dirty="0" smtClean="0"/>
          </a:p>
          <a:p>
            <a:pPr marL="342906" indent="-342906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Arial" charset="0"/>
              <a:buChar char="•"/>
              <a:defRPr/>
            </a:pPr>
            <a:r>
              <a:rPr lang="en-US" altLang="zh-CN" sz="2400" dirty="0" smtClean="0"/>
              <a:t>Treatment strategies---“cocktail(</a:t>
            </a:r>
            <a:r>
              <a:rPr lang="zh-CN" altLang="en-US" sz="2400" dirty="0" smtClean="0"/>
              <a:t>鸡尾酒</a:t>
            </a:r>
            <a:r>
              <a:rPr lang="en-US" altLang="zh-CN" sz="2400" dirty="0" smtClean="0"/>
              <a:t>)”treatment</a:t>
            </a:r>
          </a:p>
          <a:p>
            <a:pPr marL="0" indent="0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Arial" charset="0"/>
              <a:buNone/>
              <a:defRPr/>
            </a:pPr>
            <a:endParaRPr lang="en-US" altLang="zh-CN" sz="2400" dirty="0" smtClean="0"/>
          </a:p>
          <a:p>
            <a:pPr marL="0" indent="0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endParaRPr lang="en-US" altLang="zh-CN" sz="2400" dirty="0"/>
          </a:p>
          <a:p>
            <a:pPr marL="0" indent="0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endParaRPr lang="en-US" altLang="zh-CN" sz="2400" dirty="0" smtClean="0"/>
          </a:p>
          <a:p>
            <a:pPr marL="0" indent="0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endParaRPr lang="en-US" altLang="zh-CN" sz="2400" dirty="0"/>
          </a:p>
          <a:p>
            <a:pPr marL="0" indent="0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endParaRPr lang="en-US" altLang="zh-CN" sz="2400" dirty="0" smtClean="0"/>
          </a:p>
          <a:p>
            <a:pPr marL="342906" indent="-342906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Arial" charset="0"/>
              <a:buChar char="•"/>
              <a:defRPr/>
            </a:pPr>
            <a:r>
              <a:rPr lang="en-US" altLang="zh-CN" sz="2400" dirty="0" smtClean="0"/>
              <a:t>Tumor </a:t>
            </a:r>
            <a:r>
              <a:rPr lang="en-US" altLang="zh-CN" sz="2400" dirty="0"/>
              <a:t>“stem cell” detection     </a:t>
            </a:r>
          </a:p>
          <a:p>
            <a:pPr marL="342906" indent="-342906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Arial" charset="0"/>
              <a:buChar char="•"/>
              <a:defRPr/>
            </a:pPr>
            <a:r>
              <a:rPr lang="en-US" altLang="zh-CN" sz="2400" dirty="0" smtClean="0"/>
              <a:t>Dynamic monitoring                                      </a:t>
            </a:r>
            <a:endParaRPr lang="zh-CN" altLang="en-US" sz="2400" dirty="0"/>
          </a:p>
        </p:txBody>
      </p:sp>
      <p:sp>
        <p:nvSpPr>
          <p:cNvPr id="4" name="左大括号 3"/>
          <p:cNvSpPr/>
          <p:nvPr/>
        </p:nvSpPr>
        <p:spPr>
          <a:xfrm>
            <a:off x="3924300" y="1341438"/>
            <a:ext cx="360363" cy="10080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600"/>
          </a:p>
        </p:txBody>
      </p:sp>
      <p:sp>
        <p:nvSpPr>
          <p:cNvPr id="73732" name="TextBox 4"/>
          <p:cNvSpPr txBox="1">
            <a:spLocks noChangeArrowheads="1"/>
          </p:cNvSpPr>
          <p:nvPr/>
        </p:nvSpPr>
        <p:spPr bwMode="auto">
          <a:xfrm>
            <a:off x="4427538" y="1239838"/>
            <a:ext cx="3240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/>
              <a:t>Target sites</a:t>
            </a:r>
            <a:endParaRPr lang="zh-CN" altLang="en-US" sz="2400"/>
          </a:p>
        </p:txBody>
      </p:sp>
      <p:sp>
        <p:nvSpPr>
          <p:cNvPr id="73733" name="TextBox 5"/>
          <p:cNvSpPr txBox="1">
            <a:spLocks noChangeArrowheads="1"/>
          </p:cNvSpPr>
          <p:nvPr/>
        </p:nvSpPr>
        <p:spPr bwMode="auto">
          <a:xfrm>
            <a:off x="4427538" y="2060575"/>
            <a:ext cx="32400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/>
              <a:t>Drug trial</a:t>
            </a:r>
            <a:endParaRPr lang="zh-CN" altLang="en-US" sz="2400"/>
          </a:p>
        </p:txBody>
      </p:sp>
      <p:pic>
        <p:nvPicPr>
          <p:cNvPr id="737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068960"/>
            <a:ext cx="1871662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212976"/>
            <a:ext cx="21209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6" name="标题 1"/>
          <p:cNvSpPr txBox="1">
            <a:spLocks/>
          </p:cNvSpPr>
          <p:nvPr/>
        </p:nvSpPr>
        <p:spPr bwMode="auto">
          <a:xfrm>
            <a:off x="0" y="4445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zh-CN" sz="2800" b="1" dirty="0">
                <a:latin typeface="Arial Black" pitchFamily="34" charset="0"/>
                <a:ea typeface="黑体" pitchFamily="49" charset="-122"/>
              </a:rPr>
              <a:t>Personalized treatment &amp; dynamic monitoring</a:t>
            </a:r>
            <a:endParaRPr lang="zh-CN" altLang="zh-CN" sz="2800" b="1" dirty="0">
              <a:latin typeface="Arial Black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植入前遗传学诊断PGD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435280" cy="4933950"/>
          </a:xfrm>
        </p:spPr>
        <p:txBody>
          <a:bodyPr/>
          <a:lstStyle/>
          <a:p>
            <a:r>
              <a:rPr lang="en-US" altLang="zh-CN" sz="2800" dirty="0" smtClean="0">
                <a:latin typeface="Calibri" pitchFamily="34" charset="0"/>
                <a:ea typeface="微软雅黑" pitchFamily="34" charset="-122"/>
                <a:sym typeface="Calibri" pitchFamily="34" charset="0"/>
              </a:rPr>
              <a:t>PGD</a:t>
            </a:r>
            <a:r>
              <a:rPr lang="zh-CN" altLang="en-US" sz="2800" dirty="0" smtClean="0">
                <a:latin typeface="Calibri" pitchFamily="34" charset="0"/>
                <a:ea typeface="微软雅黑" pitchFamily="34" charset="-122"/>
                <a:sym typeface="宋体" pitchFamily="2" charset="-122"/>
              </a:rPr>
              <a:t>，在试管婴儿胚胎植入前取单细胞进行检测，选择健康胚胎进行植入，提高质量。</a:t>
            </a:r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#</a:t>
            </a:r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24527"/>
          <a:stretch>
            <a:fillRect/>
          </a:stretch>
        </p:blipFill>
        <p:spPr bwMode="auto">
          <a:xfrm>
            <a:off x="611560" y="2204864"/>
            <a:ext cx="8064896" cy="440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#</a:t>
            </a:r>
            <a:endParaRPr lang="en-US" altLang="zh-C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8964488" cy="537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need single cell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#</a:t>
            </a:r>
            <a:endParaRPr lang="en-US" altLang="zh-CN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099219"/>
            <a:ext cx="5764180" cy="304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img.ehowcdn.com/article-new-thumbnail/ehow/images/a06/du/kp/artificial-dna-base-structure-800x8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1196752"/>
            <a:ext cx="26574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2708920"/>
            <a:ext cx="305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Cancer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Heterogeneity</a:t>
            </a:r>
            <a:endParaRPr lang="zh-CN" altLang="en-US" sz="2400" b="1" dirty="0" smtClean="0">
              <a:solidFill>
                <a:srgbClr val="FF0000"/>
              </a:solidFill>
            </a:endParaRP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7664" y="4140171"/>
            <a:ext cx="7316325" cy="228790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1520" y="48691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胚胎发育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need single cell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#</a:t>
            </a:r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052736"/>
            <a:ext cx="8892480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#</a:t>
            </a:r>
            <a:endParaRPr lang="en-US" altLang="zh-CN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175281"/>
            <a:ext cx="9001000" cy="462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单细胞技术背景和需求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10X genomics </a:t>
            </a:r>
            <a:r>
              <a:rPr lang="zh-CN" altLang="en-US" dirty="0" smtClean="0">
                <a:solidFill>
                  <a:srgbClr val="FF0000"/>
                </a:solidFill>
              </a:rPr>
              <a:t>高通量单细胞技术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单细胞获取</a:t>
            </a:r>
            <a:r>
              <a:rPr lang="en-US" altLang="zh-CN" dirty="0" smtClean="0"/>
              <a:t>+</a:t>
            </a:r>
            <a:r>
              <a:rPr lang="zh-CN" altLang="en-US" dirty="0" smtClean="0"/>
              <a:t>测序技术</a:t>
            </a:r>
            <a:endParaRPr lang="en-US" altLang="zh-CN" dirty="0" smtClean="0"/>
          </a:p>
          <a:p>
            <a:r>
              <a:rPr lang="zh-CN" altLang="en-US" dirty="0" smtClean="0"/>
              <a:t>临床应用前景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#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731D2-F8D2-42CB-83D5-AD92701A08F7}" type="slidenum">
              <a:rPr lang="zh-CN" altLang="zh-CN" smtClean="0"/>
              <a:pPr/>
              <a:t>9</a:t>
            </a:fld>
            <a:endParaRPr lang="zh-CN" altLang="zh-C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6162"/>
            <a:ext cx="8352928" cy="651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4"/>
  <p:tag name="MMPROD_UIDATA" val="&lt;database version=&quot;7.0&quot;&gt;&lt;object type=&quot;1&quot; unique_id=&quot;10001&quot;&gt;&lt;object type=&quot;2&quot; unique_id=&quot;18341&quot;&gt;&lt;object type=&quot;3&quot; unique_id=&quot;18726&quot;&gt;&lt;property id=&quot;20148&quot; value=&quot;5&quot;/&gt;&lt;property id=&quot;20300&quot; value=&quot;幻灯片 1&quot;/&gt;&lt;property id=&quot;20307&quot; value=&quot;256&quot;/&gt;&lt;/object&gt;&lt;object type=&quot;3&quot; unique_id=&quot;18727&quot;&gt;&lt;property id=&quot;20148&quot; value=&quot;5&quot;/&gt;&lt;property id=&quot;20300&quot; value=&quot;幻灯片 2&quot;/&gt;&lt;property id=&quot;20307&quot; value=&quot;257&quot;/&gt;&lt;/object&gt;&lt;object type=&quot;3&quot; unique_id=&quot;18728&quot;&gt;&lt;property id=&quot;20148&quot; value=&quot;5&quot;/&gt;&lt;property id=&quot;20300&quot; value=&quot;幻灯片 4&quot;/&gt;&lt;property id=&quot;20307&quot; value=&quot;271&quot;/&gt;&lt;/object&gt;&lt;object type=&quot;3&quot; unique_id=&quot;18729&quot;&gt;&lt;property id=&quot;20148&quot; value=&quot;5&quot;/&gt;&lt;property id=&quot;20300&quot; value=&quot;幻灯片 25&quot;/&gt;&lt;property id=&quot;20307&quot; value=&quot;272&quot;/&gt;&lt;/object&gt;&lt;object type=&quot;3&quot; unique_id=&quot;18730&quot;&gt;&lt;property id=&quot;20148&quot; value=&quot;5&quot;/&gt;&lt;property id=&quot;20300&quot; value=&quot;幻灯片 14&quot;/&gt;&lt;property id=&quot;20307&quot; value=&quot;273&quot;/&gt;&lt;/object&gt;&lt;object type=&quot;3&quot; unique_id=&quot;18836&quot;&gt;&lt;property id=&quot;20148&quot; value=&quot;5&quot;/&gt;&lt;property id=&quot;20300&quot; value=&quot;幻灯片 5&quot;/&gt;&lt;property id=&quot;20307&quot; value=&quot;275&quot;/&gt;&lt;/object&gt;&lt;object type=&quot;3&quot; unique_id=&quot;18837&quot;&gt;&lt;property id=&quot;20148&quot; value=&quot;5&quot;/&gt;&lt;property id=&quot;20300&quot; value=&quot;幻灯片 26&quot;/&gt;&lt;property id=&quot;20307&quot; value=&quot;274&quot;/&gt;&lt;/object&gt;&lt;object type=&quot;3&quot; unique_id=&quot;18838&quot;&gt;&lt;property id=&quot;20148&quot; value=&quot;5&quot;/&gt;&lt;property id=&quot;20300&quot; value=&quot;幻灯片 6&quot;/&gt;&lt;property id=&quot;20307&quot; value=&quot;276&quot;/&gt;&lt;/object&gt;&lt;object type=&quot;3&quot; unique_id=&quot;19079&quot;&gt;&lt;property id=&quot;20148&quot; value=&quot;5&quot;/&gt;&lt;property id=&quot;20300&quot; value=&quot;幻灯片 15&quot;/&gt;&lt;property id=&quot;20307&quot; value=&quot;277&quot;/&gt;&lt;/object&gt;&lt;object type=&quot;3&quot; unique_id=&quot;19080&quot;&gt;&lt;property id=&quot;20148&quot; value=&quot;5&quot;/&gt;&lt;property id=&quot;20300&quot; value=&quot;幻灯片 27&quot;/&gt;&lt;property id=&quot;20307&quot; value=&quot;278&quot;/&gt;&lt;/object&gt;&lt;object type=&quot;3&quot; unique_id=&quot;19081&quot;&gt;&lt;property id=&quot;20148&quot; value=&quot;5&quot;/&gt;&lt;property id=&quot;20300&quot; value=&quot;幻灯片 7&quot;/&gt;&lt;property id=&quot;20307&quot; value=&quot;279&quot;/&gt;&lt;/object&gt;&lt;object type=&quot;3&quot; unique_id=&quot;19082&quot;&gt;&lt;property id=&quot;20148&quot; value=&quot;5&quot;/&gt;&lt;property id=&quot;20300&quot; value=&quot;幻灯片 16&quot;/&gt;&lt;property id=&quot;20307&quot; value=&quot;280&quot;/&gt;&lt;/object&gt;&lt;object type=&quot;3&quot; unique_id=&quot;19083&quot;&gt;&lt;property id=&quot;20148&quot; value=&quot;5&quot;/&gt;&lt;property id=&quot;20300&quot; value=&quot;幻灯片 17&quot;/&gt;&lt;property id=&quot;20307&quot; value=&quot;281&quot;/&gt;&lt;/object&gt;&lt;object type=&quot;3&quot; unique_id=&quot;19084&quot;&gt;&lt;property id=&quot;20148&quot; value=&quot;5&quot;/&gt;&lt;property id=&quot;20300&quot; value=&quot;幻灯片 18&quot;/&gt;&lt;property id=&quot;20307&quot; value=&quot;282&quot;/&gt;&lt;/object&gt;&lt;object type=&quot;3&quot; unique_id=&quot;19085&quot;&gt;&lt;property id=&quot;20148&quot; value=&quot;5&quot;/&gt;&lt;property id=&quot;20300&quot; value=&quot;幻灯片 19&quot;/&gt;&lt;property id=&quot;20307&quot; value=&quot;283&quot;/&gt;&lt;/object&gt;&lt;object type=&quot;3&quot; unique_id=&quot;19495&quot;&gt;&lt;property id=&quot;20148&quot; value=&quot;5&quot;/&gt;&lt;property id=&quot;20300&quot; value=&quot;幻灯片 20&quot;/&gt;&lt;property id=&quot;20307&quot; value=&quot;287&quot;/&gt;&lt;/object&gt;&lt;object type=&quot;3&quot; unique_id=&quot;19496&quot;&gt;&lt;property id=&quot;20148&quot; value=&quot;5&quot;/&gt;&lt;property id=&quot;20300&quot; value=&quot;幻灯片 21&quot;/&gt;&lt;property id=&quot;20307&quot; value=&quot;284&quot;/&gt;&lt;/object&gt;&lt;object type=&quot;3&quot; unique_id=&quot;19497&quot;&gt;&lt;property id=&quot;20148&quot; value=&quot;5&quot;/&gt;&lt;property id=&quot;20300&quot; value=&quot;幻灯片 22&quot;/&gt;&lt;property id=&quot;20307&quot; value=&quot;285&quot;/&gt;&lt;/object&gt;&lt;object type=&quot;3&quot; unique_id=&quot;19499&quot;&gt;&lt;property id=&quot;20148&quot; value=&quot;5&quot;/&gt;&lt;property id=&quot;20300&quot; value=&quot;幻灯片 23&quot;/&gt;&lt;property id=&quot;20307&quot; value=&quot;288&quot;/&gt;&lt;/object&gt;&lt;object type=&quot;3&quot; unique_id=&quot;19500&quot;&gt;&lt;property id=&quot;20148&quot; value=&quot;5&quot;/&gt;&lt;property id=&quot;20300&quot; value=&quot;幻灯片 24&quot;/&gt;&lt;property id=&quot;20307&quot; value=&quot;289&quot;/&gt;&lt;/object&gt;&lt;object type=&quot;3&quot; unique_id=&quot;19501&quot;&gt;&lt;property id=&quot;20148&quot; value=&quot;5&quot;/&gt;&lt;property id=&quot;20300&quot; value=&quot;幻灯片 8&quot;/&gt;&lt;property id=&quot;20307&quot; value=&quot;290&quot;/&gt;&lt;/object&gt;&lt;object type=&quot;3&quot; unique_id=&quot;19502&quot;&gt;&lt;property id=&quot;20148&quot; value=&quot;5&quot;/&gt;&lt;property id=&quot;20300&quot; value=&quot;幻灯片 11&quot;/&gt;&lt;property id=&quot;20307&quot; value=&quot;291&quot;/&gt;&lt;/object&gt;&lt;object type=&quot;3&quot; unique_id=&quot;19503&quot;&gt;&lt;property id=&quot;20148&quot; value=&quot;5&quot;/&gt;&lt;property id=&quot;20300&quot; value=&quot;幻灯片 13&quot;/&gt;&lt;property id=&quot;20307&quot; value=&quot;292&quot;/&gt;&lt;/object&gt;&lt;object type=&quot;3&quot; unique_id=&quot;19504&quot;&gt;&lt;property id=&quot;20148&quot; value=&quot;5&quot;/&gt;&lt;property id=&quot;20300&quot; value=&quot;幻灯片 10&quot;/&gt;&lt;property id=&quot;20307&quot; value=&quot;293&quot;/&gt;&lt;/object&gt;&lt;object type=&quot;3&quot; unique_id=&quot;19681&quot;&gt;&lt;property id=&quot;20148&quot; value=&quot;5&quot;/&gt;&lt;property id=&quot;20300&quot; value=&quot;幻灯片 9&quot;/&gt;&lt;property id=&quot;20307&quot; value=&quot;295&quot;/&gt;&lt;/object&gt;&lt;object type=&quot;3&quot; unique_id=&quot;20201&quot;&gt;&lt;property id=&quot;20148&quot; value=&quot;5&quot;/&gt;&lt;property id=&quot;20300&quot; value=&quot;幻灯片 3 - &amp;quot;模板的使用&amp;quot;&quot;/&gt;&lt;property id=&quot;20307&quot; value=&quot;300&quot;/&gt;&lt;/object&gt;&lt;object type=&quot;3&quot; unique_id=&quot;20202&quot;&gt;&lt;property id=&quot;20148&quot; value=&quot;5&quot;/&gt;&lt;property id=&quot;20300&quot; value=&quot;幻灯片 12&quot;/&gt;&lt;property id=&quot;20307&quot; value=&quot;297&quot;/&gt;&lt;/object&gt;&lt;object type=&quot;3&quot; unique_id=&quot;20203&quot;&gt;&lt;property id=&quot;20148&quot; value=&quot;5&quot;/&gt;&lt;property id=&quot;20300&quot; value=&quot;幻灯片 29&quot;/&gt;&lt;property id=&quot;20307&quot; value=&quot;296&quot;/&gt;&lt;/object&gt;&lt;object type=&quot;3&quot; unique_id=&quot;20204&quot;&gt;&lt;property id=&quot;20148&quot; value=&quot;5&quot;/&gt;&lt;property id=&quot;20300&quot; value=&quot;幻灯片 30&quot;/&gt;&lt;property id=&quot;20307&quot; value=&quot;299&quot;/&gt;&lt;/object&gt;&lt;object type=&quot;3&quot; unique_id=&quot;24850&quot;&gt;&lt;property id=&quot;20148&quot; value=&quot;5&quot;/&gt;&lt;property id=&quot;20300&quot; value=&quot;幻灯片 28&quot;/&gt;&lt;property id=&quot;20307&quot; value=&quot;301&quot;/&gt;&lt;/object&gt;&lt;/object&gt;&lt;object type=&quot;8&quot; unique_id=&quot;183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11614</TotalTime>
  <Words>1122</Words>
  <Application>Microsoft Office PowerPoint</Application>
  <PresentationFormat>全屏显示(4:3)</PresentationFormat>
  <Paragraphs>159</Paragraphs>
  <Slides>37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Edge</vt:lpstr>
      <vt:lpstr>生物信息研究前沿： 单细胞测序</vt:lpstr>
      <vt:lpstr>Outline</vt:lpstr>
      <vt:lpstr>幻灯片 3</vt:lpstr>
      <vt:lpstr>幻灯片 4</vt:lpstr>
      <vt:lpstr>Why need single cell analysis</vt:lpstr>
      <vt:lpstr>Why need single cell analysis</vt:lpstr>
      <vt:lpstr>幻灯片 7</vt:lpstr>
      <vt:lpstr>Outline</vt:lpstr>
      <vt:lpstr>幻灯片 9</vt:lpstr>
      <vt:lpstr>幻灯片 10</vt:lpstr>
      <vt:lpstr>幻灯片 11</vt:lpstr>
      <vt:lpstr>自动化分选平台 or 传统分离方法</vt:lpstr>
      <vt:lpstr>幻灯片 13</vt:lpstr>
      <vt:lpstr>幻灯片 14</vt:lpstr>
      <vt:lpstr>幻灯片 15</vt:lpstr>
      <vt:lpstr>幻灯片 16</vt:lpstr>
      <vt:lpstr>幻灯片 17</vt:lpstr>
      <vt:lpstr>幻灯片 18</vt:lpstr>
      <vt:lpstr>10x Genomics 单细胞转录组分析</vt:lpstr>
      <vt:lpstr>幻灯片 20</vt:lpstr>
      <vt:lpstr>Outline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Bladder Cancer (BTCC)</vt:lpstr>
      <vt:lpstr>Bladder Cancer (BTCC)</vt:lpstr>
      <vt:lpstr>Outline</vt:lpstr>
      <vt:lpstr>幻灯片 35</vt:lpstr>
      <vt:lpstr>幻灯片 36</vt:lpstr>
      <vt:lpstr>植入前遗传学诊断PGD</vt:lpstr>
    </vt:vector>
  </TitlesOfParts>
  <Company>www.ruideppt.net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锐得PPT模板</dc:title>
  <dc:creator>北京锐得PPT</dc:creator>
  <cp:lastModifiedBy>Administrator</cp:lastModifiedBy>
  <cp:revision>1097</cp:revision>
  <dcterms:modified xsi:type="dcterms:W3CDTF">2019-10-14T08:07:10Z</dcterms:modified>
</cp:coreProperties>
</file>